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2" r:id="rId3"/>
    <p:sldId id="293" r:id="rId4"/>
    <p:sldId id="283" r:id="rId5"/>
    <p:sldId id="285" r:id="rId6"/>
    <p:sldId id="290" r:id="rId7"/>
    <p:sldId id="289" r:id="rId8"/>
    <p:sldId id="286" r:id="rId9"/>
    <p:sldId id="288" r:id="rId10"/>
    <p:sldId id="291" r:id="rId11"/>
    <p:sldId id="292" r:id="rId12"/>
    <p:sldId id="294" r:id="rId13"/>
    <p:sldId id="297" r:id="rId14"/>
    <p:sldId id="296" r:id="rId15"/>
    <p:sldId id="295" r:id="rId16"/>
    <p:sldId id="281" r:id="rId17"/>
  </p:sldIdLst>
  <p:sldSz cx="12192000" cy="6858000"/>
  <p:notesSz cx="6858000" cy="9144000"/>
  <p:embeddedFontLst>
    <p:embeddedFont>
      <p:font typeface="OPPOSans H" panose="02010600030101010101" charset="-122"/>
      <p:regular r:id="rId18"/>
    </p:embeddedFont>
    <p:embeddedFont>
      <p:font typeface="OPPOSans L" panose="02010600030101010101" charset="-122"/>
      <p:regular r:id="rId19"/>
    </p:embeddedFont>
    <p:embeddedFont>
      <p:font typeface="OPPOSans R" panose="02010600030101010101" charset="-122"/>
      <p:regular r:id="rId20"/>
    </p:embeddedFont>
    <p:embeddedFont>
      <p:font typeface="Source Han Sans CN Bold" panose="02010600030101010101" charset="-122"/>
      <p:bold r:id="rId21"/>
    </p:embeddedFont>
    <p:embeddedFont>
      <p:font typeface="Microsoft JhengHei" panose="020B0604030504040204" pitchFamily="34" charset="-120"/>
      <p:regular r:id="rId22"/>
      <p:bold r:id="rId23"/>
    </p:embeddedFont>
    <p:embeddedFont>
      <p:font typeface="Modern No. 20" panose="02070704070505020303" pitchFamily="18" charset="0"/>
      <p:regular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黑体" panose="02010609060101010101" pitchFamily="49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1150" autoAdjust="0"/>
  </p:normalViewPr>
  <p:slideViewPr>
    <p:cSldViewPr snapToGrid="0">
      <p:cViewPr>
        <p:scale>
          <a:sx n="75" d="100"/>
          <a:sy n="75" d="100"/>
        </p:scale>
        <p:origin x="78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2482911"/>
            <a:ext cx="12192000" cy="43750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7585"/>
            <a:ext cx="12192000" cy="437508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484375"/>
            <a:ext cx="12192000" cy="60940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9335926" y="999714"/>
            <a:ext cx="2128737" cy="5333510"/>
          </a:xfrm>
          <a:custGeom>
            <a:avLst/>
            <a:gdLst/>
            <a:ahLst/>
            <a:cxnLst/>
            <a:rect l="l" t="t" r="r" b="b"/>
            <a:pathLst>
              <a:path w="2133600" h="5334000">
                <a:moveTo>
                  <a:pt x="1064368" y="0"/>
                </a:moveTo>
                <a:cubicBezTo>
                  <a:pt x="1652203" y="0"/>
                  <a:pt x="2128737" y="476534"/>
                  <a:pt x="2128737" y="1064368"/>
                </a:cubicBezTo>
                <a:lnTo>
                  <a:pt x="2128737" y="2330443"/>
                </a:lnTo>
                <a:lnTo>
                  <a:pt x="2128737" y="4067435"/>
                </a:lnTo>
                <a:lnTo>
                  <a:pt x="2128737" y="5333510"/>
                </a:lnTo>
                <a:lnTo>
                  <a:pt x="0" y="5333510"/>
                </a:lnTo>
                <a:lnTo>
                  <a:pt x="0" y="4067435"/>
                </a:lnTo>
                <a:lnTo>
                  <a:pt x="0" y="2330443"/>
                </a:lnTo>
                <a:lnTo>
                  <a:pt x="0" y="1064368"/>
                </a:lnTo>
                <a:cubicBezTo>
                  <a:pt x="0" y="476534"/>
                  <a:pt x="476534" y="0"/>
                  <a:pt x="10643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7737712" y="2206584"/>
            <a:ext cx="1446110" cy="4139369"/>
          </a:xfrm>
          <a:custGeom>
            <a:avLst/>
            <a:gdLst/>
            <a:ahLst/>
            <a:cxnLst/>
            <a:rect l="l" t="t" r="r" b="b"/>
            <a:pathLst>
              <a:path w="1447800" h="4140200">
                <a:moveTo>
                  <a:pt x="723055" y="0"/>
                </a:moveTo>
                <a:cubicBezTo>
                  <a:pt x="1122387" y="0"/>
                  <a:pt x="1446110" y="323722"/>
                  <a:pt x="1446110" y="723055"/>
                </a:cubicBezTo>
                <a:lnTo>
                  <a:pt x="1446110" y="1295662"/>
                </a:lnTo>
                <a:lnTo>
                  <a:pt x="1446110" y="1521159"/>
                </a:lnTo>
                <a:lnTo>
                  <a:pt x="1446110" y="1521160"/>
                </a:lnTo>
                <a:lnTo>
                  <a:pt x="1446110" y="2093768"/>
                </a:lnTo>
                <a:lnTo>
                  <a:pt x="1446109" y="3150911"/>
                </a:lnTo>
                <a:lnTo>
                  <a:pt x="1446110" y="3150911"/>
                </a:lnTo>
                <a:lnTo>
                  <a:pt x="1446110" y="3267517"/>
                </a:lnTo>
                <a:lnTo>
                  <a:pt x="1446110" y="3328534"/>
                </a:lnTo>
                <a:lnTo>
                  <a:pt x="1446110" y="3341263"/>
                </a:lnTo>
                <a:lnTo>
                  <a:pt x="1446109" y="3341263"/>
                </a:lnTo>
                <a:lnTo>
                  <a:pt x="1446109" y="3949017"/>
                </a:lnTo>
                <a:lnTo>
                  <a:pt x="1446110" y="3949017"/>
                </a:lnTo>
                <a:lnTo>
                  <a:pt x="1446110" y="4065623"/>
                </a:lnTo>
                <a:lnTo>
                  <a:pt x="1446110" y="4126640"/>
                </a:lnTo>
                <a:lnTo>
                  <a:pt x="1446110" y="4139369"/>
                </a:lnTo>
                <a:lnTo>
                  <a:pt x="1063944" y="4139369"/>
                </a:lnTo>
                <a:lnTo>
                  <a:pt x="1063944" y="4139154"/>
                </a:lnTo>
                <a:lnTo>
                  <a:pt x="1059673" y="4139369"/>
                </a:lnTo>
                <a:cubicBezTo>
                  <a:pt x="1023095" y="4139369"/>
                  <a:pt x="986950" y="4137516"/>
                  <a:pt x="951328" y="4133898"/>
                </a:cubicBezTo>
                <a:lnTo>
                  <a:pt x="903769" y="4126640"/>
                </a:lnTo>
                <a:lnTo>
                  <a:pt x="846111" y="4117841"/>
                </a:lnTo>
                <a:cubicBezTo>
                  <a:pt x="363237" y="4019030"/>
                  <a:pt x="0" y="3591783"/>
                  <a:pt x="0" y="3079697"/>
                </a:cubicBezTo>
                <a:lnTo>
                  <a:pt x="0" y="2281591"/>
                </a:lnTo>
                <a:lnTo>
                  <a:pt x="0" y="1521160"/>
                </a:lnTo>
                <a:lnTo>
                  <a:pt x="0" y="723055"/>
                </a:lnTo>
                <a:cubicBezTo>
                  <a:pt x="0" y="323722"/>
                  <a:pt x="323722" y="0"/>
                  <a:pt x="7230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751185" y="5684123"/>
            <a:ext cx="1446110" cy="8089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zh-CN" altLang="en-US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odern No. 20" panose="02070704070505020303" pitchFamily="18" charset="0"/>
                <a:ea typeface="OPPOSans H" panose="00020600040101010101" charset="-122"/>
                <a:cs typeface="OPPOSans H" panose="00020600040101010101" charset="-122"/>
              </a:rPr>
              <a:t>汇报时间：</a:t>
            </a:r>
            <a:endParaRPr kumimoji="1" lang="en-US" altLang="zh-CN" sz="18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Modern No. 20" panose="02070704070505020303" pitchFamily="18" charset="0"/>
              <a:ea typeface="OPPOSans H" panose="00020600040101010101" charset="-122"/>
              <a:cs typeface="OPPOSans H" panose="00020600040101010101" charset="-122"/>
            </a:endParaRPr>
          </a:p>
          <a:p>
            <a:pPr algn="l"/>
            <a:r>
              <a:rPr kumimoji="1" lang="en-US" altLang="zh-CN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PPOSans H" panose="00020600040101010101" charset="-122"/>
              </a:rPr>
              <a:t>2024.10.08</a:t>
            </a:r>
            <a:endParaRPr kumimoji="1"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449876" y="5476398"/>
            <a:ext cx="866186" cy="834924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3100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21061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737713" y="999714"/>
            <a:ext cx="3726950" cy="5346239"/>
          </a:xfrm>
          <a:custGeom>
            <a:avLst/>
            <a:gdLst>
              <a:gd name="connsiteX0" fmla="*/ 665768 w 3431668"/>
              <a:gd name="connsiteY0" fmla="*/ 1111251 h 4922663"/>
              <a:gd name="connsiteX1" fmla="*/ 1331536 w 3431668"/>
              <a:gd name="connsiteY1" fmla="*/ 1777019 h 4922663"/>
              <a:gd name="connsiteX2" fmla="*/ 1331536 w 3431668"/>
              <a:gd name="connsiteY2" fmla="*/ 2304260 h 4922663"/>
              <a:gd name="connsiteX3" fmla="*/ 1331536 w 3431668"/>
              <a:gd name="connsiteY3" fmla="*/ 2511891 h 4922663"/>
              <a:gd name="connsiteX4" fmla="*/ 1331536 w 3431668"/>
              <a:gd name="connsiteY4" fmla="*/ 2511892 h 4922663"/>
              <a:gd name="connsiteX5" fmla="*/ 1331536 w 3431668"/>
              <a:gd name="connsiteY5" fmla="*/ 3039133 h 4922663"/>
              <a:gd name="connsiteX6" fmla="*/ 1331535 w 3431668"/>
              <a:gd name="connsiteY6" fmla="*/ 4012519 h 4922663"/>
              <a:gd name="connsiteX7" fmla="*/ 1331536 w 3431668"/>
              <a:gd name="connsiteY7" fmla="*/ 4012519 h 4922663"/>
              <a:gd name="connsiteX8" fmla="*/ 1331536 w 3431668"/>
              <a:gd name="connsiteY8" fmla="*/ 4119887 h 4922663"/>
              <a:gd name="connsiteX9" fmla="*/ 1331536 w 3431668"/>
              <a:gd name="connsiteY9" fmla="*/ 4176069 h 4922663"/>
              <a:gd name="connsiteX10" fmla="*/ 1331536 w 3431668"/>
              <a:gd name="connsiteY10" fmla="*/ 4187790 h 4922663"/>
              <a:gd name="connsiteX11" fmla="*/ 1331535 w 3431668"/>
              <a:gd name="connsiteY11" fmla="*/ 4187790 h 4922663"/>
              <a:gd name="connsiteX12" fmla="*/ 1331535 w 3431668"/>
              <a:gd name="connsiteY12" fmla="*/ 4747392 h 4922663"/>
              <a:gd name="connsiteX13" fmla="*/ 1331536 w 3431668"/>
              <a:gd name="connsiteY13" fmla="*/ 4747392 h 4922663"/>
              <a:gd name="connsiteX14" fmla="*/ 1331536 w 3431668"/>
              <a:gd name="connsiteY14" fmla="*/ 4854760 h 4922663"/>
              <a:gd name="connsiteX15" fmla="*/ 1331536 w 3431668"/>
              <a:gd name="connsiteY15" fmla="*/ 4910942 h 4922663"/>
              <a:gd name="connsiteX16" fmla="*/ 1331536 w 3431668"/>
              <a:gd name="connsiteY16" fmla="*/ 4922663 h 4922663"/>
              <a:gd name="connsiteX17" fmla="*/ 979649 w 3431668"/>
              <a:gd name="connsiteY17" fmla="*/ 4922663 h 4922663"/>
              <a:gd name="connsiteX18" fmla="*/ 979649 w 3431668"/>
              <a:gd name="connsiteY18" fmla="*/ 4922465 h 4922663"/>
              <a:gd name="connsiteX19" fmla="*/ 975716 w 3431668"/>
              <a:gd name="connsiteY19" fmla="*/ 4922663 h 4922663"/>
              <a:gd name="connsiteX20" fmla="*/ 875955 w 3431668"/>
              <a:gd name="connsiteY20" fmla="*/ 4917625 h 4922663"/>
              <a:gd name="connsiteX21" fmla="*/ 832164 w 3431668"/>
              <a:gd name="connsiteY21" fmla="*/ 4910942 h 4922663"/>
              <a:gd name="connsiteX22" fmla="*/ 779075 w 3431668"/>
              <a:gd name="connsiteY22" fmla="*/ 4902840 h 4922663"/>
              <a:gd name="connsiteX23" fmla="*/ 0 w 3431668"/>
              <a:gd name="connsiteY23" fmla="*/ 3946947 h 4922663"/>
              <a:gd name="connsiteX24" fmla="*/ 0 w 3431668"/>
              <a:gd name="connsiteY24" fmla="*/ 3212074 h 4922663"/>
              <a:gd name="connsiteX25" fmla="*/ 0 w 3431668"/>
              <a:gd name="connsiteY25" fmla="*/ 2511892 h 4922663"/>
              <a:gd name="connsiteX26" fmla="*/ 0 w 3431668"/>
              <a:gd name="connsiteY26" fmla="*/ 1777019 h 4922663"/>
              <a:gd name="connsiteX27" fmla="*/ 665768 w 3431668"/>
              <a:gd name="connsiteY27" fmla="*/ 1111251 h 4922663"/>
              <a:gd name="connsiteX28" fmla="*/ 2451628 w 3431668"/>
              <a:gd name="connsiteY28" fmla="*/ 0 h 4922663"/>
              <a:gd name="connsiteX29" fmla="*/ 3431668 w 3431668"/>
              <a:gd name="connsiteY29" fmla="*/ 980040 h 4922663"/>
              <a:gd name="connsiteX30" fmla="*/ 3431668 w 3431668"/>
              <a:gd name="connsiteY30" fmla="*/ 2145805 h 4922663"/>
              <a:gd name="connsiteX31" fmla="*/ 3431668 w 3431668"/>
              <a:gd name="connsiteY31" fmla="*/ 3745177 h 4922663"/>
              <a:gd name="connsiteX32" fmla="*/ 3431668 w 3431668"/>
              <a:gd name="connsiteY32" fmla="*/ 4910942 h 4922663"/>
              <a:gd name="connsiteX33" fmla="*/ 1471588 w 3431668"/>
              <a:gd name="connsiteY33" fmla="*/ 4910942 h 4922663"/>
              <a:gd name="connsiteX34" fmla="*/ 1471588 w 3431668"/>
              <a:gd name="connsiteY34" fmla="*/ 3745177 h 4922663"/>
              <a:gd name="connsiteX35" fmla="*/ 1471588 w 3431668"/>
              <a:gd name="connsiteY35" fmla="*/ 2145805 h 4922663"/>
              <a:gd name="connsiteX36" fmla="*/ 1471588 w 3431668"/>
              <a:gd name="connsiteY36" fmla="*/ 980040 h 4922663"/>
              <a:gd name="connsiteX37" fmla="*/ 2451628 w 3431668"/>
              <a:gd name="connsiteY37" fmla="*/ 0 h 4922663"/>
            </a:gdLst>
            <a:ahLst/>
            <a:cxnLst/>
            <a:rect l="l" t="t" r="r" b="b"/>
            <a:pathLst>
              <a:path w="3431668" h="4922663">
                <a:moveTo>
                  <a:pt x="665768" y="1111251"/>
                </a:moveTo>
                <a:cubicBezTo>
                  <a:pt x="1033462" y="1111251"/>
                  <a:pt x="1331536" y="1409325"/>
                  <a:pt x="1331536" y="1777019"/>
                </a:cubicBezTo>
                <a:lnTo>
                  <a:pt x="1331536" y="2304260"/>
                </a:lnTo>
                <a:lnTo>
                  <a:pt x="1331536" y="2511891"/>
                </a:lnTo>
                <a:lnTo>
                  <a:pt x="1331536" y="2511892"/>
                </a:lnTo>
                <a:lnTo>
                  <a:pt x="1331536" y="3039133"/>
                </a:lnTo>
                <a:lnTo>
                  <a:pt x="1331535" y="4012519"/>
                </a:lnTo>
                <a:lnTo>
                  <a:pt x="1331536" y="4012519"/>
                </a:lnTo>
                <a:lnTo>
                  <a:pt x="1331536" y="4119887"/>
                </a:lnTo>
                <a:lnTo>
                  <a:pt x="1331536" y="4176069"/>
                </a:lnTo>
                <a:lnTo>
                  <a:pt x="1331536" y="4187790"/>
                </a:lnTo>
                <a:lnTo>
                  <a:pt x="1331535" y="4187790"/>
                </a:lnTo>
                <a:lnTo>
                  <a:pt x="1331535" y="4747392"/>
                </a:lnTo>
                <a:lnTo>
                  <a:pt x="1331536" y="4747392"/>
                </a:lnTo>
                <a:lnTo>
                  <a:pt x="1331536" y="4854760"/>
                </a:lnTo>
                <a:lnTo>
                  <a:pt x="1331536" y="4910942"/>
                </a:lnTo>
                <a:lnTo>
                  <a:pt x="1331536" y="4922663"/>
                </a:lnTo>
                <a:lnTo>
                  <a:pt x="979649" y="4922663"/>
                </a:lnTo>
                <a:lnTo>
                  <a:pt x="979649" y="4922465"/>
                </a:lnTo>
                <a:lnTo>
                  <a:pt x="975716" y="4922663"/>
                </a:lnTo>
                <a:cubicBezTo>
                  <a:pt x="942036" y="4922663"/>
                  <a:pt x="908755" y="4920957"/>
                  <a:pt x="875955" y="4917625"/>
                </a:cubicBezTo>
                <a:lnTo>
                  <a:pt x="832164" y="4910942"/>
                </a:lnTo>
                <a:lnTo>
                  <a:pt x="779075" y="4902840"/>
                </a:lnTo>
                <a:cubicBezTo>
                  <a:pt x="334458" y="4811858"/>
                  <a:pt x="0" y="4418461"/>
                  <a:pt x="0" y="3946947"/>
                </a:cubicBezTo>
                <a:lnTo>
                  <a:pt x="0" y="3212074"/>
                </a:lnTo>
                <a:lnTo>
                  <a:pt x="0" y="2511892"/>
                </a:lnTo>
                <a:lnTo>
                  <a:pt x="0" y="1777019"/>
                </a:lnTo>
                <a:cubicBezTo>
                  <a:pt x="0" y="1409325"/>
                  <a:pt x="298074" y="1111251"/>
                  <a:pt x="665768" y="1111251"/>
                </a:cubicBezTo>
                <a:close/>
                <a:moveTo>
                  <a:pt x="2451628" y="0"/>
                </a:moveTo>
                <a:cubicBezTo>
                  <a:pt x="2992889" y="0"/>
                  <a:pt x="3431668" y="438779"/>
                  <a:pt x="3431668" y="980040"/>
                </a:cubicBezTo>
                <a:lnTo>
                  <a:pt x="3431668" y="2145805"/>
                </a:lnTo>
                <a:lnTo>
                  <a:pt x="3431668" y="3745177"/>
                </a:lnTo>
                <a:lnTo>
                  <a:pt x="3431668" y="4910942"/>
                </a:lnTo>
                <a:lnTo>
                  <a:pt x="1471588" y="4910942"/>
                </a:lnTo>
                <a:lnTo>
                  <a:pt x="1471588" y="3745177"/>
                </a:lnTo>
                <a:lnTo>
                  <a:pt x="1471588" y="2145805"/>
                </a:lnTo>
                <a:lnTo>
                  <a:pt x="1471588" y="980040"/>
                </a:lnTo>
                <a:cubicBezTo>
                  <a:pt x="1471588" y="438779"/>
                  <a:pt x="1910367" y="0"/>
                  <a:pt x="245162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96620" y="1739289"/>
            <a:ext cx="730254" cy="70389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0447673">
            <a:off x="1702698" y="1520711"/>
            <a:ext cx="1446110" cy="499810"/>
          </a:xfrm>
          <a:prstGeom prst="ellipse">
            <a:avLst/>
          </a:prstGeom>
          <a:noFill/>
          <a:ln w="63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052672" y="1278459"/>
            <a:ext cx="563475" cy="54313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1192734" y="1573570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924969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657203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8011" y="1717042"/>
            <a:ext cx="338091" cy="338091"/>
          </a:xfrm>
          <a:prstGeom prst="star5">
            <a:avLst>
              <a:gd name="adj" fmla="val 27607"/>
              <a:gd name="hf" fmla="val 105146"/>
              <a:gd name="vf" fmla="val 110557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20080" y="2227470"/>
            <a:ext cx="7065528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4700" b="1" dirty="0">
                <a:ln w="12700">
                  <a:noFill/>
                </a:ln>
                <a:solidFill>
                  <a:srgbClr val="9A363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charset="-122"/>
              </a:rPr>
              <a:t>校园兼职在线平台</a:t>
            </a:r>
            <a:endParaRPr kumimoji="1"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项目计划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317500" y="939444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进度管理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3F27B3-09E8-444E-BDE8-35B2527D4B76}"/>
              </a:ext>
            </a:extLst>
          </p:cNvPr>
          <p:cNvSpPr txBox="1"/>
          <p:nvPr/>
        </p:nvSpPr>
        <p:spPr>
          <a:xfrm>
            <a:off x="5658533" y="3004234"/>
            <a:ext cx="4576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使用瀑布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模型作为开发思路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进行项目管理和进度跟踪。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9E161B-F50B-434C-827F-4C717C4D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033392"/>
            <a:ext cx="4896533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9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项目设计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221064" y="939444"/>
            <a:ext cx="275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系统架构设计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30AEA3-3B23-4D41-8DE4-B091D6B6D8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064" y="2345582"/>
            <a:ext cx="11476153" cy="3261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58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项目设计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211015" y="939444"/>
            <a:ext cx="230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数据库设计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8500A8-3E42-47D1-8120-7A647564038E}"/>
              </a:ext>
            </a:extLst>
          </p:cNvPr>
          <p:cNvPicPr/>
          <p:nvPr/>
        </p:nvPicPr>
        <p:blipFill rotWithShape="1">
          <a:blip r:embed="rId2"/>
          <a:srcRect l="15573" r="14803"/>
          <a:stretch/>
        </p:blipFill>
        <p:spPr>
          <a:xfrm>
            <a:off x="1361537" y="1485255"/>
            <a:ext cx="9479643" cy="5380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83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测试计划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9B97807-6A16-43B3-9035-E65433E9DF7F}"/>
              </a:ext>
            </a:extLst>
          </p:cNvPr>
          <p:cNvSpPr txBox="1"/>
          <p:nvPr/>
        </p:nvSpPr>
        <p:spPr>
          <a:xfrm>
            <a:off x="317500" y="2062900"/>
            <a:ext cx="5064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单元测试 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验证单个组件或模块的功能正确性。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kern="1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集成测试</a:t>
            </a:r>
            <a:endParaRPr lang="en-US" altLang="zh-CN" kern="10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确保不同模块或服务之间能够协同工作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kern="1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功能测试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验证系统的功能是否满足用户需求和业务目标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用户验收测试（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UAT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kern="10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让最终用户验证系统是否符合他们的业务需求。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4B7CC7-B03A-4755-AC1E-7870D8EFF198}"/>
              </a:ext>
            </a:extLst>
          </p:cNvPr>
          <p:cNvSpPr txBox="1"/>
          <p:nvPr/>
        </p:nvSpPr>
        <p:spPr>
          <a:xfrm>
            <a:off x="6436659" y="2062900"/>
            <a:ext cx="46616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用户注册功能测试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用户登录功能测试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发布兼职工作测试</a:t>
            </a:r>
            <a:endParaRPr lang="en-US" altLang="zh-CN" kern="10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浏览兼职工作测试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申请兼职工作测试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消息发送功能测试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工作搜索功能测试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用户信息更新测试</a:t>
            </a:r>
            <a:endParaRPr lang="en-US" altLang="zh-CN" kern="10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工作删除功能测试（仅雇主）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密码重置功能测试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47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上线及维护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A299C17-14F5-4F03-A5FF-1D101679ABC8}"/>
              </a:ext>
            </a:extLst>
          </p:cNvPr>
          <p:cNvSpPr txBox="1"/>
          <p:nvPr/>
        </p:nvSpPr>
        <p:spPr>
          <a:xfrm>
            <a:off x="317500" y="1909842"/>
            <a:ext cx="8524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上线计划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kern="100" dirty="0"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依照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部署策略进行上线。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维护计划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24/7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用户支持。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风险管理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风险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 用户增长过快导致系统崩溃。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应对措施： 增加服务器资源。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风险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 数据泄露。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应对措施： 加强数据加密和安全审计。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554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项目打分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6A149D95-05BB-47C1-97A8-04AF3827FB4F}"/>
              </a:ext>
            </a:extLst>
          </p:cNvPr>
          <p:cNvSpPr txBox="1"/>
          <p:nvPr/>
        </p:nvSpPr>
        <p:spPr>
          <a:xfrm>
            <a:off x="2003440" y="3258272"/>
            <a:ext cx="2684059" cy="341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管一超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AE60202-BAF5-4D8E-9453-C0B711324842}"/>
              </a:ext>
            </a:extLst>
          </p:cNvPr>
          <p:cNvSpPr txBox="1"/>
          <p:nvPr/>
        </p:nvSpPr>
        <p:spPr>
          <a:xfrm>
            <a:off x="1906035" y="3708980"/>
            <a:ext cx="2741032" cy="8280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项目计划书：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9.5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技术支持：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课堂展示：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均分：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8.83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FE9B8-17BF-492B-8B48-C811BD76F5FC}"/>
              </a:ext>
            </a:extLst>
          </p:cNvPr>
          <p:cNvSpPr txBox="1"/>
          <p:nvPr/>
        </p:nvSpPr>
        <p:spPr>
          <a:xfrm>
            <a:off x="1860316" y="3274865"/>
            <a:ext cx="45719" cy="380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0D4EE02-6BF7-47E6-AB78-73FE4F8C73F8}"/>
              </a:ext>
            </a:extLst>
          </p:cNvPr>
          <p:cNvSpPr txBox="1"/>
          <p:nvPr/>
        </p:nvSpPr>
        <p:spPr>
          <a:xfrm>
            <a:off x="6239125" y="3260066"/>
            <a:ext cx="1870469" cy="2860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杨凯俊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FC01ECC-C238-417E-B555-23F69F92EDEA}"/>
              </a:ext>
            </a:extLst>
          </p:cNvPr>
          <p:cNvSpPr txBox="1"/>
          <p:nvPr/>
        </p:nvSpPr>
        <p:spPr>
          <a:xfrm>
            <a:off x="6096000" y="3708980"/>
            <a:ext cx="1910172" cy="110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项目计划书：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技术支持：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课堂展示：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8.5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均分：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8.83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614273A-8163-4E91-95B8-778B302B6307}"/>
              </a:ext>
            </a:extLst>
          </p:cNvPr>
          <p:cNvSpPr txBox="1"/>
          <p:nvPr/>
        </p:nvSpPr>
        <p:spPr>
          <a:xfrm>
            <a:off x="6096001" y="3283035"/>
            <a:ext cx="45719" cy="3187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F19FD09-EFFC-439F-A4C3-208FFBD124DF}"/>
              </a:ext>
            </a:extLst>
          </p:cNvPr>
          <p:cNvSpPr txBox="1"/>
          <p:nvPr/>
        </p:nvSpPr>
        <p:spPr>
          <a:xfrm>
            <a:off x="9889120" y="3312067"/>
            <a:ext cx="45719" cy="2841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08583F-DC31-4ADF-80D9-7822DC65A3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3" y="2599726"/>
            <a:ext cx="1273602" cy="17832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88FD05-D0BE-4ED1-BE33-B2B52E42BB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1" r="52799" b="26653"/>
          <a:stretch>
            <a:fillRect/>
          </a:stretch>
        </p:blipFill>
        <p:spPr>
          <a:xfrm>
            <a:off x="4378384" y="2599726"/>
            <a:ext cx="1414464" cy="18196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21A5C9-6D5D-4F66-A4A0-4B8F0F86F4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97" y="2575526"/>
            <a:ext cx="1317060" cy="1843267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D2A8A29A-67D9-4E73-AC0C-7A595F1AB6E6}"/>
              </a:ext>
            </a:extLst>
          </p:cNvPr>
          <p:cNvSpPr txBox="1"/>
          <p:nvPr/>
        </p:nvSpPr>
        <p:spPr>
          <a:xfrm>
            <a:off x="10035806" y="3299380"/>
            <a:ext cx="1870469" cy="2860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朱昱洋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7932C15C-3AAB-4989-B3A3-B053ABAB99F7}"/>
              </a:ext>
            </a:extLst>
          </p:cNvPr>
          <p:cNvSpPr txBox="1"/>
          <p:nvPr/>
        </p:nvSpPr>
        <p:spPr>
          <a:xfrm>
            <a:off x="9730862" y="3708980"/>
            <a:ext cx="1910172" cy="110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项目计划书：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8.5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技术支持：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8.5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课堂展示：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9.5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均分：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8.83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72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2482911"/>
            <a:ext cx="12192000" cy="43750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437508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484375"/>
            <a:ext cx="12192000" cy="60940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9335926" y="999714"/>
            <a:ext cx="2128737" cy="5333510"/>
          </a:xfrm>
          <a:custGeom>
            <a:avLst/>
            <a:gdLst/>
            <a:ahLst/>
            <a:cxnLst/>
            <a:rect l="l" t="t" r="r" b="b"/>
            <a:pathLst>
              <a:path w="2133600" h="5334000">
                <a:moveTo>
                  <a:pt x="1064368" y="0"/>
                </a:moveTo>
                <a:cubicBezTo>
                  <a:pt x="1652203" y="0"/>
                  <a:pt x="2128737" y="476534"/>
                  <a:pt x="2128737" y="1064368"/>
                </a:cubicBezTo>
                <a:lnTo>
                  <a:pt x="2128737" y="2330443"/>
                </a:lnTo>
                <a:lnTo>
                  <a:pt x="2128737" y="4067435"/>
                </a:lnTo>
                <a:lnTo>
                  <a:pt x="2128737" y="5333510"/>
                </a:lnTo>
                <a:lnTo>
                  <a:pt x="0" y="5333510"/>
                </a:lnTo>
                <a:lnTo>
                  <a:pt x="0" y="4067435"/>
                </a:lnTo>
                <a:lnTo>
                  <a:pt x="0" y="2330443"/>
                </a:lnTo>
                <a:lnTo>
                  <a:pt x="0" y="1064368"/>
                </a:lnTo>
                <a:cubicBezTo>
                  <a:pt x="0" y="476534"/>
                  <a:pt x="476534" y="0"/>
                  <a:pt x="10643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7737712" y="2206584"/>
            <a:ext cx="1446110" cy="4139369"/>
          </a:xfrm>
          <a:custGeom>
            <a:avLst/>
            <a:gdLst/>
            <a:ahLst/>
            <a:cxnLst/>
            <a:rect l="l" t="t" r="r" b="b"/>
            <a:pathLst>
              <a:path w="1447800" h="4140200">
                <a:moveTo>
                  <a:pt x="723055" y="0"/>
                </a:moveTo>
                <a:cubicBezTo>
                  <a:pt x="1122387" y="0"/>
                  <a:pt x="1446110" y="323722"/>
                  <a:pt x="1446110" y="723055"/>
                </a:cubicBezTo>
                <a:lnTo>
                  <a:pt x="1446110" y="1295662"/>
                </a:lnTo>
                <a:lnTo>
                  <a:pt x="1446110" y="1521159"/>
                </a:lnTo>
                <a:lnTo>
                  <a:pt x="1446110" y="1521160"/>
                </a:lnTo>
                <a:lnTo>
                  <a:pt x="1446110" y="2093768"/>
                </a:lnTo>
                <a:lnTo>
                  <a:pt x="1446109" y="3150911"/>
                </a:lnTo>
                <a:lnTo>
                  <a:pt x="1446110" y="3150911"/>
                </a:lnTo>
                <a:lnTo>
                  <a:pt x="1446110" y="3267517"/>
                </a:lnTo>
                <a:lnTo>
                  <a:pt x="1446110" y="3328534"/>
                </a:lnTo>
                <a:lnTo>
                  <a:pt x="1446110" y="3341263"/>
                </a:lnTo>
                <a:lnTo>
                  <a:pt x="1446109" y="3341263"/>
                </a:lnTo>
                <a:lnTo>
                  <a:pt x="1446109" y="3949017"/>
                </a:lnTo>
                <a:lnTo>
                  <a:pt x="1446110" y="3949017"/>
                </a:lnTo>
                <a:lnTo>
                  <a:pt x="1446110" y="4065623"/>
                </a:lnTo>
                <a:lnTo>
                  <a:pt x="1446110" y="4126640"/>
                </a:lnTo>
                <a:lnTo>
                  <a:pt x="1446110" y="4139369"/>
                </a:lnTo>
                <a:lnTo>
                  <a:pt x="1063944" y="4139369"/>
                </a:lnTo>
                <a:lnTo>
                  <a:pt x="1063944" y="4139154"/>
                </a:lnTo>
                <a:lnTo>
                  <a:pt x="1059673" y="4139369"/>
                </a:lnTo>
                <a:cubicBezTo>
                  <a:pt x="1023095" y="4139369"/>
                  <a:pt x="986950" y="4137516"/>
                  <a:pt x="951328" y="4133898"/>
                </a:cubicBezTo>
                <a:lnTo>
                  <a:pt x="903769" y="4126640"/>
                </a:lnTo>
                <a:lnTo>
                  <a:pt x="846111" y="4117841"/>
                </a:lnTo>
                <a:cubicBezTo>
                  <a:pt x="363237" y="4019030"/>
                  <a:pt x="0" y="3591783"/>
                  <a:pt x="0" y="3079697"/>
                </a:cubicBezTo>
                <a:lnTo>
                  <a:pt x="0" y="2281591"/>
                </a:lnTo>
                <a:lnTo>
                  <a:pt x="0" y="1521160"/>
                </a:lnTo>
                <a:lnTo>
                  <a:pt x="0" y="723055"/>
                </a:lnTo>
                <a:cubicBezTo>
                  <a:pt x="0" y="323722"/>
                  <a:pt x="323722" y="0"/>
                  <a:pt x="7230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60400" y="753892"/>
            <a:ext cx="1600011" cy="19868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71154" y="5544514"/>
            <a:ext cx="1245892" cy="8089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
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H" panose="00020600040101010101" charset="-122"/>
              </a:rPr>
              <a:t>朱昱洋</a:t>
            </a:r>
            <a:endParaRPr kumimoji="1" lang="zh-CN" altLang="en-US" sz="18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176101" y="5544515"/>
            <a:ext cx="1747667" cy="8089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
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PPOSans H" panose="00020600040101010101" charset="-122"/>
                <a:sym typeface="+mn-ea"/>
              </a:rPr>
              <a:t>2024.10.08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449876" y="5476398"/>
            <a:ext cx="866186" cy="834924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3100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21061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737713" y="999714"/>
            <a:ext cx="3726950" cy="5346239"/>
          </a:xfrm>
          <a:custGeom>
            <a:avLst/>
            <a:gdLst>
              <a:gd name="connsiteX0" fmla="*/ 665768 w 3431668"/>
              <a:gd name="connsiteY0" fmla="*/ 1111251 h 4922663"/>
              <a:gd name="connsiteX1" fmla="*/ 1331536 w 3431668"/>
              <a:gd name="connsiteY1" fmla="*/ 1777019 h 4922663"/>
              <a:gd name="connsiteX2" fmla="*/ 1331536 w 3431668"/>
              <a:gd name="connsiteY2" fmla="*/ 2304260 h 4922663"/>
              <a:gd name="connsiteX3" fmla="*/ 1331536 w 3431668"/>
              <a:gd name="connsiteY3" fmla="*/ 2511891 h 4922663"/>
              <a:gd name="connsiteX4" fmla="*/ 1331536 w 3431668"/>
              <a:gd name="connsiteY4" fmla="*/ 2511892 h 4922663"/>
              <a:gd name="connsiteX5" fmla="*/ 1331536 w 3431668"/>
              <a:gd name="connsiteY5" fmla="*/ 3039133 h 4922663"/>
              <a:gd name="connsiteX6" fmla="*/ 1331535 w 3431668"/>
              <a:gd name="connsiteY6" fmla="*/ 4012519 h 4922663"/>
              <a:gd name="connsiteX7" fmla="*/ 1331536 w 3431668"/>
              <a:gd name="connsiteY7" fmla="*/ 4012519 h 4922663"/>
              <a:gd name="connsiteX8" fmla="*/ 1331536 w 3431668"/>
              <a:gd name="connsiteY8" fmla="*/ 4119887 h 4922663"/>
              <a:gd name="connsiteX9" fmla="*/ 1331536 w 3431668"/>
              <a:gd name="connsiteY9" fmla="*/ 4176069 h 4922663"/>
              <a:gd name="connsiteX10" fmla="*/ 1331536 w 3431668"/>
              <a:gd name="connsiteY10" fmla="*/ 4187790 h 4922663"/>
              <a:gd name="connsiteX11" fmla="*/ 1331535 w 3431668"/>
              <a:gd name="connsiteY11" fmla="*/ 4187790 h 4922663"/>
              <a:gd name="connsiteX12" fmla="*/ 1331535 w 3431668"/>
              <a:gd name="connsiteY12" fmla="*/ 4747392 h 4922663"/>
              <a:gd name="connsiteX13" fmla="*/ 1331536 w 3431668"/>
              <a:gd name="connsiteY13" fmla="*/ 4747392 h 4922663"/>
              <a:gd name="connsiteX14" fmla="*/ 1331536 w 3431668"/>
              <a:gd name="connsiteY14" fmla="*/ 4854760 h 4922663"/>
              <a:gd name="connsiteX15" fmla="*/ 1331536 w 3431668"/>
              <a:gd name="connsiteY15" fmla="*/ 4910942 h 4922663"/>
              <a:gd name="connsiteX16" fmla="*/ 1331536 w 3431668"/>
              <a:gd name="connsiteY16" fmla="*/ 4922663 h 4922663"/>
              <a:gd name="connsiteX17" fmla="*/ 979649 w 3431668"/>
              <a:gd name="connsiteY17" fmla="*/ 4922663 h 4922663"/>
              <a:gd name="connsiteX18" fmla="*/ 979649 w 3431668"/>
              <a:gd name="connsiteY18" fmla="*/ 4922465 h 4922663"/>
              <a:gd name="connsiteX19" fmla="*/ 975716 w 3431668"/>
              <a:gd name="connsiteY19" fmla="*/ 4922663 h 4922663"/>
              <a:gd name="connsiteX20" fmla="*/ 875955 w 3431668"/>
              <a:gd name="connsiteY20" fmla="*/ 4917625 h 4922663"/>
              <a:gd name="connsiteX21" fmla="*/ 832164 w 3431668"/>
              <a:gd name="connsiteY21" fmla="*/ 4910942 h 4922663"/>
              <a:gd name="connsiteX22" fmla="*/ 779075 w 3431668"/>
              <a:gd name="connsiteY22" fmla="*/ 4902840 h 4922663"/>
              <a:gd name="connsiteX23" fmla="*/ 0 w 3431668"/>
              <a:gd name="connsiteY23" fmla="*/ 3946947 h 4922663"/>
              <a:gd name="connsiteX24" fmla="*/ 0 w 3431668"/>
              <a:gd name="connsiteY24" fmla="*/ 3212074 h 4922663"/>
              <a:gd name="connsiteX25" fmla="*/ 0 w 3431668"/>
              <a:gd name="connsiteY25" fmla="*/ 2511892 h 4922663"/>
              <a:gd name="connsiteX26" fmla="*/ 0 w 3431668"/>
              <a:gd name="connsiteY26" fmla="*/ 1777019 h 4922663"/>
              <a:gd name="connsiteX27" fmla="*/ 665768 w 3431668"/>
              <a:gd name="connsiteY27" fmla="*/ 1111251 h 4922663"/>
              <a:gd name="connsiteX28" fmla="*/ 2451628 w 3431668"/>
              <a:gd name="connsiteY28" fmla="*/ 0 h 4922663"/>
              <a:gd name="connsiteX29" fmla="*/ 3431668 w 3431668"/>
              <a:gd name="connsiteY29" fmla="*/ 980040 h 4922663"/>
              <a:gd name="connsiteX30" fmla="*/ 3431668 w 3431668"/>
              <a:gd name="connsiteY30" fmla="*/ 2145805 h 4922663"/>
              <a:gd name="connsiteX31" fmla="*/ 3431668 w 3431668"/>
              <a:gd name="connsiteY31" fmla="*/ 3745177 h 4922663"/>
              <a:gd name="connsiteX32" fmla="*/ 3431668 w 3431668"/>
              <a:gd name="connsiteY32" fmla="*/ 4910942 h 4922663"/>
              <a:gd name="connsiteX33" fmla="*/ 1471588 w 3431668"/>
              <a:gd name="connsiteY33" fmla="*/ 4910942 h 4922663"/>
              <a:gd name="connsiteX34" fmla="*/ 1471588 w 3431668"/>
              <a:gd name="connsiteY34" fmla="*/ 3745177 h 4922663"/>
              <a:gd name="connsiteX35" fmla="*/ 1471588 w 3431668"/>
              <a:gd name="connsiteY35" fmla="*/ 2145805 h 4922663"/>
              <a:gd name="connsiteX36" fmla="*/ 1471588 w 3431668"/>
              <a:gd name="connsiteY36" fmla="*/ 980040 h 4922663"/>
              <a:gd name="connsiteX37" fmla="*/ 2451628 w 3431668"/>
              <a:gd name="connsiteY37" fmla="*/ 0 h 4922663"/>
            </a:gdLst>
            <a:ahLst/>
            <a:cxnLst/>
            <a:rect l="l" t="t" r="r" b="b"/>
            <a:pathLst>
              <a:path w="3431668" h="4922663">
                <a:moveTo>
                  <a:pt x="665768" y="1111251"/>
                </a:moveTo>
                <a:cubicBezTo>
                  <a:pt x="1033462" y="1111251"/>
                  <a:pt x="1331536" y="1409325"/>
                  <a:pt x="1331536" y="1777019"/>
                </a:cubicBezTo>
                <a:lnTo>
                  <a:pt x="1331536" y="2304260"/>
                </a:lnTo>
                <a:lnTo>
                  <a:pt x="1331536" y="2511891"/>
                </a:lnTo>
                <a:lnTo>
                  <a:pt x="1331536" y="2511892"/>
                </a:lnTo>
                <a:lnTo>
                  <a:pt x="1331536" y="3039133"/>
                </a:lnTo>
                <a:lnTo>
                  <a:pt x="1331535" y="4012519"/>
                </a:lnTo>
                <a:lnTo>
                  <a:pt x="1331536" y="4012519"/>
                </a:lnTo>
                <a:lnTo>
                  <a:pt x="1331536" y="4119887"/>
                </a:lnTo>
                <a:lnTo>
                  <a:pt x="1331536" y="4176069"/>
                </a:lnTo>
                <a:lnTo>
                  <a:pt x="1331536" y="4187790"/>
                </a:lnTo>
                <a:lnTo>
                  <a:pt x="1331535" y="4187790"/>
                </a:lnTo>
                <a:lnTo>
                  <a:pt x="1331535" y="4747392"/>
                </a:lnTo>
                <a:lnTo>
                  <a:pt x="1331536" y="4747392"/>
                </a:lnTo>
                <a:lnTo>
                  <a:pt x="1331536" y="4854760"/>
                </a:lnTo>
                <a:lnTo>
                  <a:pt x="1331536" y="4910942"/>
                </a:lnTo>
                <a:lnTo>
                  <a:pt x="1331536" y="4922663"/>
                </a:lnTo>
                <a:lnTo>
                  <a:pt x="979649" y="4922663"/>
                </a:lnTo>
                <a:lnTo>
                  <a:pt x="979649" y="4922465"/>
                </a:lnTo>
                <a:lnTo>
                  <a:pt x="975716" y="4922663"/>
                </a:lnTo>
                <a:cubicBezTo>
                  <a:pt x="942036" y="4922663"/>
                  <a:pt x="908755" y="4920957"/>
                  <a:pt x="875955" y="4917625"/>
                </a:cubicBezTo>
                <a:lnTo>
                  <a:pt x="832164" y="4910942"/>
                </a:lnTo>
                <a:lnTo>
                  <a:pt x="779075" y="4902840"/>
                </a:lnTo>
                <a:cubicBezTo>
                  <a:pt x="334458" y="4811858"/>
                  <a:pt x="0" y="4418461"/>
                  <a:pt x="0" y="3946947"/>
                </a:cubicBezTo>
                <a:lnTo>
                  <a:pt x="0" y="3212074"/>
                </a:lnTo>
                <a:lnTo>
                  <a:pt x="0" y="2511892"/>
                </a:lnTo>
                <a:lnTo>
                  <a:pt x="0" y="1777019"/>
                </a:lnTo>
                <a:cubicBezTo>
                  <a:pt x="0" y="1409325"/>
                  <a:pt x="298074" y="1111251"/>
                  <a:pt x="665768" y="1111251"/>
                </a:cubicBezTo>
                <a:close/>
                <a:moveTo>
                  <a:pt x="2451628" y="0"/>
                </a:moveTo>
                <a:cubicBezTo>
                  <a:pt x="2992889" y="0"/>
                  <a:pt x="3431668" y="438779"/>
                  <a:pt x="3431668" y="980040"/>
                </a:cubicBezTo>
                <a:lnTo>
                  <a:pt x="3431668" y="2145805"/>
                </a:lnTo>
                <a:lnTo>
                  <a:pt x="3431668" y="3745177"/>
                </a:lnTo>
                <a:lnTo>
                  <a:pt x="3431668" y="4910942"/>
                </a:lnTo>
                <a:lnTo>
                  <a:pt x="1471588" y="4910942"/>
                </a:lnTo>
                <a:lnTo>
                  <a:pt x="1471588" y="3745177"/>
                </a:lnTo>
                <a:lnTo>
                  <a:pt x="1471588" y="2145805"/>
                </a:lnTo>
                <a:lnTo>
                  <a:pt x="1471588" y="980040"/>
                </a:lnTo>
                <a:cubicBezTo>
                  <a:pt x="1471588" y="438779"/>
                  <a:pt x="1910367" y="0"/>
                  <a:pt x="245162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96620" y="1739289"/>
            <a:ext cx="730254" cy="70389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561570" y="5513677"/>
            <a:ext cx="1447807" cy="723398"/>
            <a:chOff x="3561570" y="5513677"/>
            <a:chExt cx="1447807" cy="723398"/>
          </a:xfrm>
        </p:grpSpPr>
        <p:cxnSp>
          <p:nvCxnSpPr>
            <p:cNvPr id="16" name="标题 1"/>
            <p:cNvCxnSpPr/>
            <p:nvPr/>
          </p:nvCxnSpPr>
          <p:spPr>
            <a:xfrm>
              <a:off x="3561570" y="6232968"/>
              <a:ext cx="1030478" cy="0"/>
            </a:xfrm>
            <a:prstGeom prst="line">
              <a:avLst/>
            </a:prstGeom>
            <a:noFill/>
            <a:ln w="25400" cap="sq">
              <a:solidFill>
                <a:schemeClr val="tx1">
                  <a:lumMod val="85000"/>
                  <a:lumOff val="15000"/>
                </a:schemeClr>
              </a:solidFill>
              <a:miter/>
            </a:ln>
          </p:spPr>
        </p:cxnSp>
        <p:sp>
          <p:nvSpPr>
            <p:cNvPr id="17" name="标题 1"/>
            <p:cNvSpPr txBox="1"/>
            <p:nvPr/>
          </p:nvSpPr>
          <p:spPr>
            <a:xfrm>
              <a:off x="4285979" y="5513677"/>
              <a:ext cx="723398" cy="723398"/>
            </a:xfrm>
            <a:prstGeom prst="arc">
              <a:avLst>
                <a:gd name="adj1" fmla="val 6092146"/>
                <a:gd name="adj2" fmla="val 10800000"/>
              </a:avLst>
            </a:prstGeom>
            <a:noFill/>
            <a:ln w="25400" cap="sq">
              <a:solidFill>
                <a:schemeClr val="tx1">
                  <a:lumMod val="85000"/>
                  <a:lumOff val="15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 rot="20447673">
            <a:off x="1702698" y="1520711"/>
            <a:ext cx="1446110" cy="499810"/>
          </a:xfrm>
          <a:prstGeom prst="ellipse">
            <a:avLst/>
          </a:prstGeom>
          <a:noFill/>
          <a:ln w="63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052672" y="1278459"/>
            <a:ext cx="563475" cy="54313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1192734" y="1573570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924969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657203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8011" y="1717042"/>
            <a:ext cx="338091" cy="338091"/>
          </a:xfrm>
          <a:prstGeom prst="star5">
            <a:avLst>
              <a:gd name="adj" fmla="val 27607"/>
              <a:gd name="hf" fmla="val 105146"/>
              <a:gd name="vf" fmla="val 110557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97958" y="2247900"/>
            <a:ext cx="7065528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800">
                <a:ln w="12700">
                  <a:noFill/>
                </a:ln>
                <a:solidFill>
                  <a:srgbClr val="9A363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1016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-110611" y="-51955"/>
            <a:ext cx="5228995" cy="2090496"/>
          </a:xfrm>
          <a:custGeom>
            <a:avLst/>
            <a:gdLst>
              <a:gd name="connsiteX0" fmla="*/ 23524 w 3604464"/>
              <a:gd name="connsiteY0" fmla="*/ 66712 h 1441026"/>
              <a:gd name="connsiteX1" fmla="*/ 1637961 w 3604464"/>
              <a:gd name="connsiteY1" fmla="*/ 795322 h 1441026"/>
              <a:gd name="connsiteX2" fmla="*/ 2946163 w 3604464"/>
              <a:gd name="connsiteY2" fmla="*/ 817752 h 1441026"/>
              <a:gd name="connsiteX3" fmla="*/ 3604464 w 3604464"/>
              <a:gd name="connsiteY3" fmla="*/ 1441026 h 1441026"/>
              <a:gd name="connsiteX4" fmla="*/ 13744 w 3604464"/>
              <a:gd name="connsiteY4" fmla="*/ 1419313 h 1441026"/>
              <a:gd name="connsiteX5" fmla="*/ 23524 w 3604464"/>
              <a:gd name="connsiteY5" fmla="*/ 66712 h 1441026"/>
              <a:gd name="connsiteX6" fmla="*/ 40588 w 3607240"/>
              <a:gd name="connsiteY6" fmla="*/ 73693 h 1443245"/>
            </a:gdLst>
            <a:ahLst/>
            <a:cxnLst/>
            <a:rect l="l" t="t" r="r" b="b"/>
            <a:pathLst>
              <a:path w="3604464" h="1441026">
                <a:moveTo>
                  <a:pt x="23524" y="66712"/>
                </a:moveTo>
                <a:cubicBezTo>
                  <a:pt x="336296" y="-252393"/>
                  <a:pt x="1150855" y="670149"/>
                  <a:pt x="1637961" y="795322"/>
                </a:cubicBezTo>
                <a:cubicBezTo>
                  <a:pt x="2125068" y="920495"/>
                  <a:pt x="2618413" y="710135"/>
                  <a:pt x="2946163" y="817752"/>
                </a:cubicBezTo>
                <a:cubicBezTo>
                  <a:pt x="3273913" y="925369"/>
                  <a:pt x="3580703" y="1196039"/>
                  <a:pt x="3604464" y="1441026"/>
                </a:cubicBezTo>
                <a:cubicBezTo>
                  <a:pt x="2705887" y="1398676"/>
                  <a:pt x="590570" y="1467655"/>
                  <a:pt x="13744" y="1419313"/>
                </a:cubicBezTo>
                <a:cubicBezTo>
                  <a:pt x="-29682" y="926471"/>
                  <a:pt x="45678" y="515309"/>
                  <a:pt x="23524" y="667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11599" y="2961898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charset="-122"/>
              </a:rPr>
              <a:t>项目</a:t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charset="-122"/>
              </a:rPr>
              <a:t>目标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621699" y="2961898"/>
            <a:ext cx="380640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项目团队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240231" y="2807968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63140" y="2908558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34168" y="2807968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57077" y="2908558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011599" y="4000618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时间计划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621699" y="3976191"/>
            <a:ext cx="380640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charset="-122"/>
              </a:rPr>
              <a:t>项目计划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240231" y="3822261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263140" y="3922851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34168" y="3822261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57077" y="3922851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56000" y="1659659"/>
            <a:ext cx="2880000" cy="4601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3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94226" y="946846"/>
            <a:ext cx="2203548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6000" dirty="0" err="1">
                <a:ln w="12700">
                  <a:noFill/>
                </a:ln>
                <a:solidFill>
                  <a:srgbClr val="9A363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7658100" y="5000312"/>
            <a:ext cx="4657080" cy="1861850"/>
          </a:xfrm>
          <a:custGeom>
            <a:avLst/>
            <a:gdLst>
              <a:gd name="connsiteX0" fmla="*/ 23524 w 3604464"/>
              <a:gd name="connsiteY0" fmla="*/ 66712 h 1441026"/>
              <a:gd name="connsiteX1" fmla="*/ 1637961 w 3604464"/>
              <a:gd name="connsiteY1" fmla="*/ 795322 h 1441026"/>
              <a:gd name="connsiteX2" fmla="*/ 2946163 w 3604464"/>
              <a:gd name="connsiteY2" fmla="*/ 817752 h 1441026"/>
              <a:gd name="connsiteX3" fmla="*/ 3604464 w 3604464"/>
              <a:gd name="connsiteY3" fmla="*/ 1441026 h 1441026"/>
              <a:gd name="connsiteX4" fmla="*/ 13744 w 3604464"/>
              <a:gd name="connsiteY4" fmla="*/ 1419313 h 1441026"/>
              <a:gd name="connsiteX5" fmla="*/ 23524 w 3604464"/>
              <a:gd name="connsiteY5" fmla="*/ 66712 h 1441026"/>
              <a:gd name="connsiteX6" fmla="*/ 40588 w 3607240"/>
              <a:gd name="connsiteY6" fmla="*/ 73693 h 1443245"/>
            </a:gdLst>
            <a:ahLst/>
            <a:cxnLst/>
            <a:rect l="l" t="t" r="r" b="b"/>
            <a:pathLst>
              <a:path w="3604464" h="1441026">
                <a:moveTo>
                  <a:pt x="23524" y="66712"/>
                </a:moveTo>
                <a:cubicBezTo>
                  <a:pt x="336296" y="-252393"/>
                  <a:pt x="1150855" y="670149"/>
                  <a:pt x="1637961" y="795322"/>
                </a:cubicBezTo>
                <a:cubicBezTo>
                  <a:pt x="2125068" y="920495"/>
                  <a:pt x="2618413" y="710135"/>
                  <a:pt x="2946163" y="817752"/>
                </a:cubicBezTo>
                <a:cubicBezTo>
                  <a:pt x="3273913" y="925369"/>
                  <a:pt x="3580703" y="1196039"/>
                  <a:pt x="3604464" y="1441026"/>
                </a:cubicBezTo>
                <a:cubicBezTo>
                  <a:pt x="2705887" y="1398676"/>
                  <a:pt x="590570" y="1467655"/>
                  <a:pt x="13744" y="1419313"/>
                </a:cubicBezTo>
                <a:cubicBezTo>
                  <a:pt x="-29682" y="926471"/>
                  <a:pt x="45678" y="515309"/>
                  <a:pt x="23524" y="667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11599" y="4990484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测试计划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2240231" y="4836554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263140" y="4937144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05</a:t>
            </a:r>
            <a:endParaRPr kumimoji="1" lang="zh-CN" altLang="en-US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C91BF8B-90A9-4374-9F57-0BFD5F74455D}"/>
              </a:ext>
            </a:extLst>
          </p:cNvPr>
          <p:cNvSpPr txBox="1"/>
          <p:nvPr/>
        </p:nvSpPr>
        <p:spPr>
          <a:xfrm>
            <a:off x="7654280" y="4937144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项目打分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BBE3486C-24D4-4789-A28D-EEB9C6B15CC8}"/>
              </a:ext>
            </a:extLst>
          </p:cNvPr>
          <p:cNvSpPr txBox="1"/>
          <p:nvPr/>
        </p:nvSpPr>
        <p:spPr>
          <a:xfrm>
            <a:off x="6882912" y="4783214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BF40959A-BBF1-4E42-A79D-35CC867713A1}"/>
              </a:ext>
            </a:extLst>
          </p:cNvPr>
          <p:cNvSpPr txBox="1"/>
          <p:nvPr/>
        </p:nvSpPr>
        <p:spPr>
          <a:xfrm>
            <a:off x="6905821" y="4883804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06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153402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 sz="2800" b="1" dirty="0">
              <a:latin typeface="+mn-ea"/>
            </a:endParaRP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165100" y="600261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项目目标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332B5F-BFB0-4765-84D6-D5CFD46CA602}"/>
              </a:ext>
            </a:extLst>
          </p:cNvPr>
          <p:cNvSpPr txBox="1"/>
          <p:nvPr/>
        </p:nvSpPr>
        <p:spPr>
          <a:xfrm>
            <a:off x="952500" y="1877144"/>
            <a:ext cx="72237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业务目标：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成为领先的在线兼职信息发布平台。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在第一年内吸引至少</a:t>
            </a:r>
            <a:r>
              <a:rPr lang="en-US" altLang="zh-CN" sz="2800" kern="100" dirty="0"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5000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名注册用户。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实现至少</a:t>
            </a:r>
            <a:r>
              <a:rPr lang="en-US" altLang="zh-CN" sz="2800" kern="100" dirty="0"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200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个成功匹配的兼职工作。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技术目标：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开发一个用户友好、响应迅速的平台。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实现高可用性和安全性。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提供个性化推荐系统。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6125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2003440" y="3258272"/>
            <a:ext cx="2684059" cy="341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计算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2201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管一超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906035" y="3708980"/>
            <a:ext cx="2741032" cy="8280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项目经理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860316" y="3274865"/>
            <a:ext cx="45719" cy="380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39125" y="3260066"/>
            <a:ext cx="1870469" cy="2860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软工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2202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杨凯俊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096000" y="3708980"/>
            <a:ext cx="1910172" cy="6928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技术人员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096001" y="3283035"/>
            <a:ext cx="45719" cy="3187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032244" y="3291100"/>
            <a:ext cx="2530159" cy="2550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计算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2201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朱昱洋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9841282" y="3746566"/>
            <a:ext cx="2583865" cy="6177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技术人员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889120" y="3312067"/>
            <a:ext cx="45719" cy="2841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项目团队</a:t>
            </a:r>
            <a:endParaRPr kumimoji="1" lang="zh-CN" altLang="en-US" dirty="0"/>
          </a:p>
        </p:txBody>
      </p:sp>
      <p:cxnSp>
        <p:nvCxnSpPr>
          <p:cNvPr id="20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3" y="2599726"/>
            <a:ext cx="1273602" cy="17832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1" r="52799" b="26653"/>
          <a:stretch>
            <a:fillRect/>
          </a:stretch>
        </p:blipFill>
        <p:spPr>
          <a:xfrm>
            <a:off x="4378384" y="2599726"/>
            <a:ext cx="1414464" cy="18196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97" y="2575526"/>
            <a:ext cx="1317060" cy="18432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2C4939-6377-4412-A86A-C80A90B1A114}"/>
              </a:ext>
            </a:extLst>
          </p:cNvPr>
          <p:cNvSpPr txBox="1"/>
          <p:nvPr/>
        </p:nvSpPr>
        <p:spPr>
          <a:xfrm>
            <a:off x="317500" y="985197"/>
            <a:ext cx="289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角色与职责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片 16" descr="2151295c6a6e9312862c556c6063878">
            <a:extLst>
              <a:ext uri="{FF2B5EF4-FFF2-40B4-BE49-F238E27FC236}">
                <a16:creationId xmlns:a16="http://schemas.microsoft.com/office/drawing/2014/main" id="{120E89E4-B664-400A-8999-71ACB7314A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6243" y="2346960"/>
            <a:ext cx="11588438" cy="2575577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项目团队</a:t>
            </a:r>
            <a:endParaRPr kumimoji="1" lang="zh-CN" altLang="en-US" dirty="0"/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</p:spTree>
    <p:extLst>
      <p:ext uri="{BB962C8B-B14F-4D97-AF65-F5344CB8AC3E}">
        <p14:creationId xmlns:p14="http://schemas.microsoft.com/office/powerpoint/2010/main" val="139544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项目团队</a:t>
            </a:r>
            <a:endParaRPr kumimoji="1" lang="zh-CN" altLang="en-US" dirty="0"/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227CD97-5E79-4EE0-BC07-4BE53ACD8542}"/>
              </a:ext>
            </a:extLst>
          </p:cNvPr>
          <p:cNvSpPr txBox="1"/>
          <p:nvPr/>
        </p:nvSpPr>
        <p:spPr>
          <a:xfrm>
            <a:off x="140678" y="1102668"/>
            <a:ext cx="269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项目角色与职责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7FA90C-52D3-4D67-BE3E-E947C44F54F5}"/>
              </a:ext>
            </a:extLst>
          </p:cNvPr>
          <p:cNvSpPr txBox="1"/>
          <p:nvPr/>
        </p:nvSpPr>
        <p:spPr>
          <a:xfrm>
            <a:off x="317500" y="2136338"/>
            <a:ext cx="8066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项目经理： 负责项目的整体规划和进度管理。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产品经理： 负责需求收集和产品规划。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系统架构师： 负责系统设计和技术决策。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开发团队： 负责编码实现和单元测试。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测试团队： 负责系统测试和缺陷管理。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运维人员： 负责系统部署和日常维护。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70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016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主要里程碑</a:t>
            </a:r>
            <a:endParaRPr kumimoji="1" lang="zh-CN" altLang="en-US" dirty="0"/>
          </a:p>
        </p:txBody>
      </p:sp>
      <p:cxnSp>
        <p:nvCxnSpPr>
          <p:cNvPr id="20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F3AD214-852B-4A0B-B287-CB56A7CD6F10}"/>
              </a:ext>
            </a:extLst>
          </p:cNvPr>
          <p:cNvSpPr txBox="1"/>
          <p:nvPr/>
        </p:nvSpPr>
        <p:spPr>
          <a:xfrm>
            <a:off x="237113" y="1736229"/>
            <a:ext cx="781091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项目启动日期：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2024-09-01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需求分析完成日期：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2024-09-30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设计阶段完成日期：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2024-10-31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开发阶段完成日期：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2024-11-31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测试阶段完成日期：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2024-12-30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上线时间：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2025-01-01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维护及支持阶段开始日期：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2025-01-01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11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项目计划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7B92706-B7A5-46C7-B860-3E4DE9D624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685" y="2407643"/>
            <a:ext cx="11868630" cy="354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317500" y="939444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时间表</a:t>
            </a:r>
          </a:p>
        </p:txBody>
      </p:sp>
    </p:spTree>
    <p:extLst>
      <p:ext uri="{BB962C8B-B14F-4D97-AF65-F5344CB8AC3E}">
        <p14:creationId xmlns:p14="http://schemas.microsoft.com/office/powerpoint/2010/main" val="81831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项目计划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317500" y="939444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资源计划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3F27B3-09E8-444E-BDE8-35B2527D4B76}"/>
              </a:ext>
            </a:extLst>
          </p:cNvPr>
          <p:cNvSpPr txBox="1"/>
          <p:nvPr/>
        </p:nvSpPr>
        <p:spPr>
          <a:xfrm>
            <a:off x="317500" y="3056094"/>
            <a:ext cx="97368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人力资源： 需要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名开发人员，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名测试人员，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名运维人员。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物理资源： 需要云服务器、开发工具和测试工具。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财务资源： 预算为</a:t>
            </a:r>
            <a:r>
              <a:rPr lang="en-US" altLang="zh-CN" sz="2800" kern="100" dirty="0"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万元人民币。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60F66D-3B0C-496D-B603-0FBD820000B6}"/>
              </a:ext>
            </a:extLst>
          </p:cNvPr>
          <p:cNvSpPr txBox="1"/>
          <p:nvPr/>
        </p:nvSpPr>
        <p:spPr>
          <a:xfrm>
            <a:off x="4240404" y="4732774"/>
            <a:ext cx="635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依照</a:t>
            </a:r>
            <a:r>
              <a:rPr lang="en-US" altLang="zh-CN" dirty="0"/>
              <a:t>2023</a:t>
            </a:r>
            <a:r>
              <a:rPr lang="zh-CN" altLang="en-US" dirty="0"/>
              <a:t>年全国</a:t>
            </a:r>
            <a:r>
              <a:rPr lang="en-US" altLang="zh-CN" dirty="0"/>
              <a:t>IT</a:t>
            </a:r>
            <a:r>
              <a:rPr lang="zh-CN" altLang="en-US" dirty="0"/>
              <a:t>行业平均年工资</a:t>
            </a:r>
            <a:r>
              <a:rPr lang="en-US" altLang="zh-CN" dirty="0"/>
              <a:t>220418</a:t>
            </a:r>
            <a:r>
              <a:rPr lang="zh-CN" altLang="en-US" dirty="0"/>
              <a:t>元计算</a:t>
            </a:r>
          </a:p>
        </p:txBody>
      </p:sp>
    </p:spTree>
    <p:extLst>
      <p:ext uri="{BB962C8B-B14F-4D97-AF65-F5344CB8AC3E}">
        <p14:creationId xmlns:p14="http://schemas.microsoft.com/office/powerpoint/2010/main" val="8920727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UxZmRjZjdjODlkYmM3N2I3YmUzZTEzNzNkMDRmNz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9A3636"/>
      </a:accent1>
      <a:accent2>
        <a:srgbClr val="B1904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500</Words>
  <Application>Microsoft Office PowerPoint</Application>
  <PresentationFormat>宽屏</PresentationFormat>
  <Paragraphs>115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等线</vt:lpstr>
      <vt:lpstr>OPPOSans L</vt:lpstr>
      <vt:lpstr>Source Han Sans CN Bold</vt:lpstr>
      <vt:lpstr>OPPOSans R</vt:lpstr>
      <vt:lpstr>OPPOSans H</vt:lpstr>
      <vt:lpstr>黑体</vt:lpstr>
      <vt:lpstr>Microsoft JhengHei</vt:lpstr>
      <vt:lpstr>Arial</vt:lpstr>
      <vt:lpstr>Modern No. 20</vt:lpstr>
      <vt:lpstr>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朱昱洋</dc:creator>
  <cp:lastModifiedBy>d3434</cp:lastModifiedBy>
  <cp:revision>35</cp:revision>
  <dcterms:created xsi:type="dcterms:W3CDTF">2024-09-22T14:27:00Z</dcterms:created>
  <dcterms:modified xsi:type="dcterms:W3CDTF">2024-10-08T06:45:01Z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6B588AE5DE274D54AA2F95A66D4D97D8_12</vt:lpwstr>
  </property>
  <property fmtid="{D5CDD505-2E9C-101B-9397-08002B2CF9AE}" pid="3" name="KSOProductBuildVer">
    <vt:lpwstr>2052-12.1.0.17813</vt:lpwstr>
  </property>
</Properties>
</file>